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340" r:id="rId4"/>
    <p:sldId id="341" r:id="rId5"/>
    <p:sldId id="342" r:id="rId6"/>
    <p:sldId id="343" r:id="rId7"/>
    <p:sldId id="344" r:id="rId8"/>
    <p:sldId id="302" r:id="rId9"/>
    <p:sldId id="303" r:id="rId10"/>
    <p:sldId id="304" r:id="rId11"/>
    <p:sldId id="314" r:id="rId12"/>
    <p:sldId id="259" r:id="rId13"/>
    <p:sldId id="264" r:id="rId14"/>
    <p:sldId id="320" r:id="rId15"/>
    <p:sldId id="265" r:id="rId16"/>
    <p:sldId id="328" r:id="rId17"/>
    <p:sldId id="325" r:id="rId18"/>
    <p:sldId id="335" r:id="rId19"/>
    <p:sldId id="336" r:id="rId20"/>
    <p:sldId id="322" r:id="rId21"/>
    <p:sldId id="323" r:id="rId22"/>
    <p:sldId id="327" r:id="rId23"/>
    <p:sldId id="329" r:id="rId24"/>
    <p:sldId id="332" r:id="rId25"/>
    <p:sldId id="333" r:id="rId26"/>
    <p:sldId id="334" r:id="rId27"/>
    <p:sldId id="330" r:id="rId28"/>
    <p:sldId id="331" r:id="rId29"/>
    <p:sldId id="337" r:id="rId30"/>
    <p:sldId id="326" r:id="rId31"/>
    <p:sldId id="324" r:id="rId32"/>
    <p:sldId id="321" r:id="rId33"/>
    <p:sldId id="27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процесс 2"/>
          <p:cNvSpPr/>
          <p:nvPr/>
        </p:nvSpPr>
        <p:spPr>
          <a:xfrm>
            <a:off x="0" y="188640"/>
            <a:ext cx="9036496" cy="707886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(Рисование. Лепка. Аппликация.)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79" y="1628800"/>
            <a:ext cx="873992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83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0891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С целью реализации регионального содержания используется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:</a:t>
            </a:r>
          </a:p>
          <a:p>
            <a:pPr lvl="0" algn="ctr"/>
            <a:endParaRPr lang="ru-RU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Р.Х.Гасанова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“Земля отцов”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Р.Х.Гасанова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«Фольклорная педагогика»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Р.Х.Гасанова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Я Родину свою хочу познать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Р.Л.Агишева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«Я-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башкортостанец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»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Р.Л.Агишева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Дидактические игры “Я познаю Башкортостан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З.А.Загитова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«Художники и композиторы  Башкортостана -Детям»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«Знакомство детей с культурой башкирского народа»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Е.Н.Антипова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 «Фольклор и литература Республики Башкортостан»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З.А.Загитова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«Человек - творец рукотворного мира »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К.Р.Игебаев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«Декоративно-прикладное искусство башкир»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А.В.Колбина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Программа по декоративной деятельности детей дошкольного возраста на основе башкирского народного декоративно-прикладного искусства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А.В.Колбина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Башкирский орнамент в развитии ребенка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Ф.Г.Азнабаева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“Ильхам”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Ф.Г.Азнабаева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“Рисуем, фантазируем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А.Ф.Молчева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“Народное декоративно- прикладное искусство Башкортостана -дошкольникам”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А.В.Колбина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Дидактические игры как средство развития интеллектуально-творческого потенциала детей 2-7 лет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Р.С.Гайсина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Природа родного Башкортостана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”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Р.К.Мухаметзянова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«Музыка В детском саду» Уфа «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Китап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1995.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 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Нами был разработан долгосрочный проект «Родной свой край люби и воспевай!», который используется для реализации задач регионального содержания. 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642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817634"/>
              </p:ext>
            </p:extLst>
          </p:nvPr>
        </p:nvGraphicFramePr>
        <p:xfrm>
          <a:off x="107504" y="266248"/>
          <a:ext cx="8885450" cy="65917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19762"/>
                <a:gridCol w="2690566"/>
                <a:gridCol w="1911718"/>
                <a:gridCol w="1663404"/>
              </a:tblGrid>
              <a:tr h="360039">
                <a:tc gridSpan="4">
                  <a:txBody>
                    <a:bodyPr/>
                    <a:lstStyle/>
                    <a:p>
                      <a:pPr algn="ctr" fontAlgn="base">
                        <a:lnSpc>
                          <a:spcPct val="85000"/>
                        </a:lnSpc>
                        <a:spcAft>
                          <a:spcPts val="100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Формы работы по художественно – эстетическому развитию</a:t>
                      </a:r>
                      <a:endParaRPr lang="ru-RU" sz="1800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3171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Режимные  моменты (утренний отрезок времени, прогулка, </a:t>
                      </a:r>
                      <a:endParaRPr lang="ru-RU" sz="1200" b="1" kern="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вечерний </a:t>
                      </a: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отрезок времени)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наблюдение;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проблемные ситуации; 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рассматривание;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объяснение;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игровые упражнения;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напоминание;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моделирование;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хороводная игра; 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музыкально-дидактические игры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народные игры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проектная деятельность;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эксперименты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рассказ;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беседа;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ситуативный разговор.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Совместная деятельность  педагогами с детьми</a:t>
                      </a: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kern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занятие</a:t>
                      </a: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b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наблюдение; 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беседа;</a:t>
                      </a:r>
                      <a:b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рассказ;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экскурсия; ситуативный разговор.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проектная деятельность; 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экспериментирование;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конкурсы;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объяснение;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игровые и творческие задание </a:t>
                      </a:r>
                      <a:endParaRPr lang="ru-RU" sz="1200" b="1" kern="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изготовление </a:t>
                      </a: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поделок;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д/игры;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просмотр фильмов;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целевые прогулки;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моделирование;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обучающие и развивающие игры;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коллекций.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Самостоятельная деятельность детей.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 (дидактические, развивающие, подвижные, со строительным материалом сюжетно-ролевые);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наблюдения;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продуктивная деятельность;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рассматривание иллюстраций;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Совместная деятельность с семьей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беседа;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консультации;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информационные листы;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семинары;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выставки.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совместные проекты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праздниках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смотры-конкурсы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фестивали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открытых дверей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kern="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07" marR="277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85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862" y="197361"/>
            <a:ext cx="2754305" cy="36724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509120"/>
            <a:ext cx="313184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93096"/>
            <a:ext cx="3419872" cy="2564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-1"/>
            <a:ext cx="3131840" cy="4175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1" y="53345"/>
            <a:ext cx="3313971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419872" y="2967335"/>
            <a:ext cx="2664295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Интегрированная образовательная деятельность</a:t>
            </a:r>
          </a:p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художественно-эстетическому развитию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(Рисование,</a:t>
            </a:r>
          </a:p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епка, аппликация)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733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355975" cy="3266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881205"/>
            <a:ext cx="4427984" cy="2976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671" y="-12375"/>
            <a:ext cx="4547038" cy="3279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3" y="3881205"/>
            <a:ext cx="3969060" cy="2976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64127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623" y="908720"/>
            <a:ext cx="5147543" cy="28923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0385"/>
            <a:ext cx="4162809" cy="23390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220385"/>
            <a:ext cx="4083801" cy="22946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908720"/>
            <a:ext cx="349188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Работаем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тестом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021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36443"/>
            <a:ext cx="4372934" cy="3220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076" y="110878"/>
            <a:ext cx="5440924" cy="33888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552" y="3537612"/>
            <a:ext cx="3347864" cy="321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09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18" y="3436578"/>
            <a:ext cx="4300635" cy="32254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36578"/>
            <a:ext cx="4300635" cy="32254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18" y="105866"/>
            <a:ext cx="4300635" cy="32254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20527878">
            <a:off x="424244" y="425942"/>
            <a:ext cx="409919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Лепим из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бумажного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теста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6955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0504"/>
            <a:ext cx="4499992" cy="33749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47205"/>
            <a:ext cx="4644008" cy="34830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0"/>
            <a:ext cx="4644008" cy="34830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3117" y="476672"/>
            <a:ext cx="410080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Работаем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т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ехнике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оригами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045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08720"/>
            <a:ext cx="4279404" cy="57058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62" y="2255539"/>
            <a:ext cx="3269290" cy="43590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44" y="404664"/>
            <a:ext cx="36231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Печатаем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узоры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5836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88640"/>
            <a:ext cx="3635896" cy="64638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92673"/>
            <a:ext cx="5084056" cy="28597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81005" y="772342"/>
            <a:ext cx="382508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Рисуем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ватными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палочками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2953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4906328"/>
            <a:ext cx="90364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6591" y="476672"/>
            <a:ext cx="8892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художественно-эстетического развития дошкольников 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формирование у дошкольников эстетического идеала и художественного вкуса, а также способности к творчеству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эстетического воспитания дошкольников включают: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-развитие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гармоничной личности;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-формирование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способности замечать и ценить красоту вокруг;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-помощь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формировании личных вкусов и идеалов;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-создание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условий для художественно-эстетического развития дошкольников.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Достижение цели базируется на определенных средствах и методических приемах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Средства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эстетического воспитания: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живопись, скульптура;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театр, кинематограф;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архитектура (дизайн, зодчество);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художественная литература;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ТВ, пресса;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музыкальные композиции;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окружающий мир.</a:t>
            </a: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744" y="0"/>
            <a:ext cx="4800256" cy="30555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20" y="3833664"/>
            <a:ext cx="4564081" cy="3024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3664"/>
            <a:ext cx="4032448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3" y="0"/>
            <a:ext cx="4074095" cy="30555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34391" y="2967335"/>
            <a:ext cx="6675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Рисуем ладошками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3111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" y="1257829"/>
            <a:ext cx="4200128" cy="56001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478" y="1257829"/>
            <a:ext cx="4200128" cy="56001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32" y="12576"/>
            <a:ext cx="91087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Рисуем мыльными пузырями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3330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2" y="3238595"/>
            <a:ext cx="4645977" cy="34844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600" y="1196752"/>
            <a:ext cx="4164927" cy="55532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4867" y="410477"/>
            <a:ext cx="452239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Роспись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деревянных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ложек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3229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97223"/>
            <a:ext cx="3025249" cy="40336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292" y="2697224"/>
            <a:ext cx="5393816" cy="40453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6446" y="548680"/>
            <a:ext cx="7560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Рисуем ёжика вилкой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0496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0973"/>
            <a:ext cx="4499992" cy="5999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96681"/>
            <a:ext cx="4283968" cy="28559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6167" y="332656"/>
            <a:ext cx="415530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Рисуем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чайными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пакетиками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058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4020"/>
            <a:ext cx="4171257" cy="31284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3" y="3166702"/>
            <a:ext cx="4495002" cy="33712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1289" y="335579"/>
            <a:ext cx="370005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Лечим зуб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зубной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пастой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885" y="3217413"/>
            <a:ext cx="4427388" cy="332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5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7" y="2785855"/>
            <a:ext cx="4969499" cy="40353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6023" y="289315"/>
            <a:ext cx="498726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Роспись </a:t>
            </a:r>
          </a:p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пиалы </a:t>
            </a:r>
          </a:p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 папье - маше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289315"/>
            <a:ext cx="3614963" cy="642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90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00875"/>
            <a:ext cx="3168352" cy="42244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60648"/>
            <a:ext cx="4698522" cy="62646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6709" y="284110"/>
            <a:ext cx="303320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Рисуем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крупами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5587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964" y="188640"/>
            <a:ext cx="3587455" cy="63776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5" y="3787806"/>
            <a:ext cx="4932040" cy="2774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5" y="603216"/>
            <a:ext cx="4932040" cy="277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25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6632"/>
            <a:ext cx="4283968" cy="32129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61" y="3595513"/>
            <a:ext cx="4291833" cy="3218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95513"/>
            <a:ext cx="4263042" cy="31972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526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Роспись 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башкирским узором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2652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202" y="-603448"/>
            <a:ext cx="8640960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sz="1600" b="1" dirty="0" smtClean="0">
                <a:solidFill>
                  <a:srgbClr val="FF0000"/>
                </a:solidFill>
              </a:rPr>
              <a:t>Виды </a:t>
            </a:r>
            <a:r>
              <a:rPr lang="ru-RU" sz="1600" b="1" dirty="0">
                <a:solidFill>
                  <a:srgbClr val="FF0000"/>
                </a:solidFill>
              </a:rPr>
              <a:t>художественно-эстетического развития:</a:t>
            </a:r>
            <a:r>
              <a:rPr lang="ru-RU" sz="1600" dirty="0">
                <a:solidFill>
                  <a:srgbClr val="FF0000"/>
                </a:solidFill>
              </a:rPr>
              <a:t> 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Эстетическое общение </a:t>
            </a:r>
            <a:r>
              <a:rPr lang="ru-RU" sz="1600" dirty="0">
                <a:solidFill>
                  <a:srgbClr val="FF0000"/>
                </a:solidFill>
              </a:rPr>
              <a:t>— пробудит любознательность у детей, поможет им поверить в себя и ощутить вкус творческой активности, кроме того, разовьёт интерес к самопознанию, подготовит к осознанию смысла своего существования. Общение на темы возвышенного и прекрасного проявит в ребёнке желание нести добро и красоту в мир, дарить любовь и свет окружающим людям.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Контакт с природой </a:t>
            </a:r>
            <a:r>
              <a:rPr lang="ru-RU" sz="1600" dirty="0">
                <a:solidFill>
                  <a:srgbClr val="FF0000"/>
                </a:solidFill>
              </a:rPr>
              <a:t>— сформирует культуру дружеского стиля взаимоотношения с миром природы, поможет тоньше чувствовать и понимать богатство и уникальность окружающего мира, посеет семена чуткости в душе ребёнка.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Самостоятельная деятельность </a:t>
            </a:r>
            <a:r>
              <a:rPr lang="ru-RU" sz="1600" dirty="0">
                <a:solidFill>
                  <a:srgbClr val="FF0000"/>
                </a:solidFill>
              </a:rPr>
              <a:t>(музыка, поэзия, рисование, театр, ремесленное творчество) – теоретическое и практическое погружение в мир искусства научит ценить и понимать его, испытывать эстетическое наслаждение от общения с различными видами и жанрами искусства, сформирует художественные представления и ориентиры.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Организация предметно-пространственная среды </a:t>
            </a:r>
            <a:r>
              <a:rPr lang="ru-RU" sz="1600" dirty="0">
                <a:solidFill>
                  <a:srgbClr val="FF0000"/>
                </a:solidFill>
              </a:rPr>
              <a:t>— эстетически привлекательные вещи и предметы формируют вкус, создают настроение и атмосферу, стимулируют художественно-эстетическую работоспособность детей.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Проведение праздников и организация игр </a:t>
            </a:r>
            <a:r>
              <a:rPr lang="ru-RU" sz="1600" dirty="0">
                <a:solidFill>
                  <a:srgbClr val="FF0000"/>
                </a:solidFill>
              </a:rPr>
              <a:t>— воплощение эстетической идеи в интеграционном сплаве музыки, слова, декораций и пластики. Праздник позволяет объединить эстетическую и интеллектуальную сферы развития, усилить эмоциональный эффект художественного воздействия.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Радость рукотворного созидательного труда </a:t>
            </a:r>
            <a:r>
              <a:rPr lang="ru-RU" sz="1600" dirty="0">
                <a:solidFill>
                  <a:srgbClr val="FF0000"/>
                </a:solidFill>
              </a:rPr>
              <a:t>в саду или на клумбе. Спортивные игры, формирование физической культуры тела.</a:t>
            </a:r>
          </a:p>
        </p:txBody>
      </p:sp>
    </p:spTree>
    <p:extLst>
      <p:ext uri="{BB962C8B-B14F-4D97-AF65-F5344CB8AC3E}">
        <p14:creationId xmlns:p14="http://schemas.microsoft.com/office/powerpoint/2010/main" val="2905548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997" y="3573016"/>
            <a:ext cx="3923275" cy="29424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73016"/>
            <a:ext cx="4115296" cy="308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997" y="188640"/>
            <a:ext cx="3923275" cy="29424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9304191">
            <a:off x="-82978" y="1371118"/>
            <a:ext cx="44438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Аппликация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7774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" y="3258616"/>
            <a:ext cx="4532988" cy="33997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826" y="3258616"/>
            <a:ext cx="4536504" cy="34023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22853"/>
            <a:ext cx="3719872" cy="27899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20142407">
            <a:off x="395536" y="836712"/>
            <a:ext cx="444384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Аппликация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 ниток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0365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91" y="3320996"/>
            <a:ext cx="4522617" cy="33919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797" y="3285093"/>
            <a:ext cx="4570489" cy="34278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220" y="390749"/>
            <a:ext cx="2022664" cy="26968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20547994">
            <a:off x="-58251" y="1378225"/>
            <a:ext cx="669797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Пластилинография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8030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96" y="189088"/>
            <a:ext cx="4225006" cy="30380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7" y="157107"/>
            <a:ext cx="4541489" cy="3040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0700"/>
            <a:ext cx="4618726" cy="3464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96" y="3501008"/>
            <a:ext cx="4291184" cy="3218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66045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организации эстетического развития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Игровая деятельность — средство интеграции творческой деятельности ребёнка со всеми видами искусства.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Учебные занятия — обучение рисованию, музыке, конструированию, лепке, аппликации.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Выставка детских работ — позволяет продемонстрировать динамику, а также является мониторингом результатов образовательной работы.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Экскурсии — организация наблюдения и изучения различных объектов в природных условиях или в музеях.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Праздники — детские концерты, конкурсы, театральные тематические и литературные постановки и вечера, игры-развлечения, прогулки-сюрпризы, музыкальные сказки.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Арт-терапия, терапия творческим выражением. Они строятся на основе различных видов художественной деятельности, имеют игровую направленность и вызывают радость и восторг у воспитанников.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Популярны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изотерапия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драматерапия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музыкальная и танцевальная терапия,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   </a:t>
            </a:r>
          </a:p>
        </p:txBody>
      </p:sp>
    </p:spTree>
    <p:extLst>
      <p:ext uri="{BB962C8B-B14F-4D97-AF65-F5344CB8AC3E}">
        <p14:creationId xmlns:p14="http://schemas.microsoft.com/office/powerpoint/2010/main" val="4244607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8924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Приёмы и методы эстетического воспитания.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Рассматривание картин и репродукций, наблюдение за объектами природы и искусства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комментирование педагогом увиденного и вовлечение ребят в познавательную беседу с помощью художественного слова используется в течение всего периода дошкольного образования. В старшей и подготовительной группе применяются методы, требующие достаточного уровня развития мыслительных способностей детей: сравнение образцов искусства, анализ и самоанализ творческих работ воспитанников.</a:t>
            </a:r>
          </a:p>
          <a:p>
            <a:r>
              <a:rPr lang="ru-RU" sz="1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Приём визуального изучения произведений искусства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часто применяется в рамках эстетического воспитания. Формирование и совершенствование навыков художественного творчества происходит посредством применения различных практических приёмов. Дети 2–4 лет учатся рисованию, лепке и аппликации через </a:t>
            </a:r>
            <a:r>
              <a:rPr lang="ru-RU" sz="1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прямого показа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воспитатель демонстрирует действия, малыши повторяют. Для обучения самых маленьких воспитанников иногда используется </a:t>
            </a:r>
            <a:r>
              <a:rPr lang="ru-RU" sz="1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пассивных движений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ребёнок совершает действия с помощью взрослого. Например, на занятии по рисованию ребёнок держит кисточку, педагог направляет его движения по листу бумаги.</a:t>
            </a:r>
          </a:p>
          <a:p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Средства ИКТ часто используются для демонстрации картин по теме занятия Воспитанники второй младшей и средней группы активно расширяют представления о форме, размере, структуре предметов. Перед выполнением практической работы по изображению какого-либо объекта они максимально уточняют его особенности </a:t>
            </a:r>
            <a:r>
              <a:rPr lang="ru-RU" sz="1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методом обследования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Эстетическое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дошкольников — процесс, включающий не только работу воспитателей, но и активное участие родителей. Это непрерывная деятельность, основу которой в первую очередь задает семья.</a:t>
            </a:r>
          </a:p>
          <a:p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369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281" y="116632"/>
            <a:ext cx="87849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Организация предметно-пространственной среды в рамках эстетического воспитания.</a:t>
            </a:r>
            <a:endParaRPr lang="ru-RU" sz="1400" dirty="0"/>
          </a:p>
          <a:p>
            <a:r>
              <a:rPr lang="ru-RU" sz="1400" dirty="0"/>
              <a:t> Предметно-пространственная среда образуется в виде центров познавательной и творческой активности:</a:t>
            </a:r>
          </a:p>
          <a:p>
            <a:r>
              <a:rPr lang="ru-RU" sz="1400" dirty="0"/>
              <a:t> </a:t>
            </a:r>
            <a:r>
              <a:rPr lang="ru-RU" sz="1400" b="1" dirty="0"/>
              <a:t>Центр изобразительного искусства</a:t>
            </a:r>
            <a:r>
              <a:rPr lang="ru-RU" sz="1400" dirty="0"/>
              <a:t>. Содержит репродукции картин, уменьшенные копии архитектурных и скульптурных объектов, игрушки, посуду и предметы интерьера в народном стиле (гжель, хохлома, </a:t>
            </a:r>
            <a:r>
              <a:rPr lang="ru-RU" sz="1400" dirty="0" err="1"/>
              <a:t>жостово</a:t>
            </a:r>
            <a:r>
              <a:rPr lang="ru-RU" sz="1400" dirty="0"/>
              <a:t>, дымковская и </a:t>
            </a:r>
            <a:r>
              <a:rPr lang="ru-RU" sz="1400" dirty="0" err="1"/>
              <a:t>каргопольская</a:t>
            </a:r>
            <a:r>
              <a:rPr lang="ru-RU" sz="1400" dirty="0"/>
              <a:t> игрушка, </a:t>
            </a:r>
            <a:r>
              <a:rPr lang="ru-RU" sz="1400" dirty="0" err="1"/>
              <a:t>скопинская</a:t>
            </a:r>
            <a:r>
              <a:rPr lang="ru-RU" sz="1400" dirty="0"/>
              <a:t> керамика и др.). В центре искусства предусматривается место для детского продуктивного творчества — за столами или партами. На полках стеллажей в уголке искусства хранятся инструменты и материалы для практической деятельности: белая бумага и картон, набор цветной и гофрированной бумаги, пластилин, краски (акварель, гуашь), карандаши, кисти, ножницы, клей, фурнитура и природный материал для украшения поделок.</a:t>
            </a:r>
          </a:p>
          <a:p>
            <a:r>
              <a:rPr lang="ru-RU" sz="1400" dirty="0"/>
              <a:t> </a:t>
            </a:r>
            <a:r>
              <a:rPr lang="ru-RU" sz="1400" b="1" dirty="0"/>
              <a:t>Театральный уголок. </a:t>
            </a:r>
            <a:r>
              <a:rPr lang="ru-RU" sz="1400" dirty="0"/>
              <a:t>Здесь хранятся декорации для инсценировок сказок, наборы кукольного и пальчикового театров, маски и костюмы персонажей для детей, парики, </a:t>
            </a:r>
            <a:r>
              <a:rPr lang="ru-RU" sz="1400" dirty="0" err="1"/>
              <a:t>аквагрим</a:t>
            </a:r>
            <a:r>
              <a:rPr lang="ru-RU" sz="1400" dirty="0"/>
              <a:t>. Театрализованная деятельность у малышей проходит в игровой форме. Младшие дошкольники разыгрывают простые сценки на основе прослушанных сказок («Репка», «Колобок», «Волк и семеро козлят», «Три поросёнка»). В возрасте 4–5 лет преобладают импровизированные ситуации в декорациях, дети фантазируют, развивают художественно-речевые навыки, составляя диалоги. Старшие дошкольники придумывают интересные сценки, они развивают навыки коллективной работы: совместно сочиняют историю, распределяют роли, обсуждают последовательность выхода на сцену. В театральном уголке дети пробуют себя в роли актёров, декораторов, сценаристов и даже гримёров</a:t>
            </a:r>
          </a:p>
          <a:p>
            <a:r>
              <a:rPr lang="ru-RU" sz="1400" dirty="0"/>
              <a:t> </a:t>
            </a:r>
            <a:r>
              <a:rPr lang="ru-RU" sz="1400" b="1" dirty="0"/>
              <a:t>Музыкальный уголок</a:t>
            </a:r>
            <a:r>
              <a:rPr lang="ru-RU" sz="1400" dirty="0"/>
              <a:t>. В зоне музыкального искусства находится проигрыватель и коллекция аудиозаписей (детские, праздничные песни, записи звуков и голосов природы с инструментальным сопровождением), инструменты: погремушки, трещотки, ксилофон, ложки, колокольчики, дудочки, свистульки, барабан, балалайка, бубен. Младшие дети проводят самостоятельные исследования по извлечению звуков из инструментов. Воспитанники средней и старшей группы составляют мелодии, сочетают звучание нескольких инструментов, играют в «Оркестр». Дети 6–7 лет используют музыкальное сопровождение в театральных сценках. Способность к восприятию музыкальных образов формируется у детей в раннем возрасте и требует развития .</a:t>
            </a:r>
          </a:p>
        </p:txBody>
      </p:sp>
    </p:spTree>
    <p:extLst>
      <p:ext uri="{BB962C8B-B14F-4D97-AF65-F5344CB8AC3E}">
        <p14:creationId xmlns:p14="http://schemas.microsoft.com/office/powerpoint/2010/main" val="266871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303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583038"/>
              </p:ext>
            </p:extLst>
          </p:nvPr>
        </p:nvGraphicFramePr>
        <p:xfrm>
          <a:off x="107504" y="836712"/>
          <a:ext cx="8928991" cy="583264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02900"/>
                <a:gridCol w="2045498"/>
                <a:gridCol w="4980593"/>
              </a:tblGrid>
              <a:tr h="6385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Образовательная  </a:t>
                      </a:r>
                      <a:r>
                        <a:rPr lang="ru-RU" sz="1800" dirty="0">
                          <a:effectLst/>
                        </a:rPr>
                        <a:t>область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85000"/>
                        </a:lnSpc>
                        <a:spcAft>
                          <a:spcPts val="100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800" kern="1200" dirty="0">
                          <a:effectLst/>
                        </a:rPr>
                        <a:t> </a:t>
                      </a:r>
                      <a:r>
                        <a:rPr lang="ru-RU" sz="1800" kern="1200" dirty="0" smtClean="0">
                          <a:effectLst/>
                        </a:rPr>
                        <a:t>ранний </a:t>
                      </a:r>
                      <a:r>
                        <a:rPr lang="ru-RU" sz="1800" kern="1200" dirty="0">
                          <a:effectLst/>
                        </a:rPr>
                        <a:t>возраст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85000"/>
                        </a:lnSpc>
                        <a:spcAft>
                          <a:spcPts val="100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800" kern="1200" dirty="0">
                          <a:effectLst/>
                        </a:rPr>
                        <a:t> </a:t>
                      </a:r>
                      <a:r>
                        <a:rPr lang="ru-RU" sz="1800" kern="1200" dirty="0" smtClean="0">
                          <a:effectLst/>
                        </a:rPr>
                        <a:t>дошкольный </a:t>
                      </a:r>
                      <a:r>
                        <a:rPr lang="ru-RU" sz="1800" kern="1200" dirty="0">
                          <a:effectLst/>
                        </a:rPr>
                        <a:t>возраст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</a:tr>
              <a:tr h="5194082">
                <a:tc>
                  <a:txBody>
                    <a:bodyPr/>
                    <a:lstStyle/>
                    <a:p>
                      <a:pPr algn="l" fontAlgn="base">
                        <a:lnSpc>
                          <a:spcPct val="85000"/>
                        </a:lnSpc>
                        <a:spcAft>
                          <a:spcPts val="100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400" kern="1200" dirty="0">
                          <a:effectLst/>
                        </a:rPr>
                        <a:t>Художественно – эстетическое развитие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          </a:r>
                      <a:endParaRPr lang="ru-RU" sz="14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kern="5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kern="50" dirty="0">
                          <a:effectLst/>
                        </a:rPr>
                        <a:t> </a:t>
                      </a:r>
                      <a:r>
                        <a:rPr lang="ru-RU" sz="1400" kern="50" dirty="0" smtClean="0">
                          <a:effectLst/>
                        </a:rPr>
                        <a:t>Проявляет </a:t>
                      </a:r>
                      <a:r>
                        <a:rPr lang="ru-RU" sz="1400" kern="50" dirty="0">
                          <a:effectLst/>
                        </a:rPr>
                        <a:t>интерес к малым формам национального фольклора (потешки, прибаутки)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  <a:tc>
                  <a:txBody>
                    <a:bodyPr/>
                    <a:lstStyle/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Понимает и эмоционально воспринимает произведения искусства (словесного, </a:t>
                      </a:r>
                      <a:endParaRPr lang="ru-RU" sz="1400" dirty="0">
                        <a:effectLst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</a:rPr>
                        <a:t>музыкального, изобразительного), мир природы; </a:t>
                      </a:r>
                      <a:endParaRPr lang="ru-RU" sz="1400" dirty="0">
                        <a:effectLst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</a:rPr>
                        <a:t>сформировано эстетическое отношение к окружающему миру;</a:t>
                      </a:r>
                      <a:endParaRPr lang="ru-RU" sz="1400" dirty="0">
                        <a:effectLst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</a:rPr>
                        <a:t>сформировано элементарное представление о видах искусства, </a:t>
                      </a:r>
                      <a:r>
                        <a:rPr lang="ru-RU" sz="1400" kern="50" dirty="0" smtClean="0">
                          <a:effectLst/>
                        </a:rPr>
                        <a:t>эмоциональное  </a:t>
                      </a:r>
                      <a:r>
                        <a:rPr lang="ru-RU" sz="1400" kern="50" dirty="0">
                          <a:effectLst/>
                        </a:rPr>
                        <a:t>восприятие музыки; сопереживает персонажам художественных произведений, </a:t>
                      </a:r>
                      <a:endParaRPr lang="ru-RU" sz="1400" dirty="0">
                        <a:effectLst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проявляет инициативу к самостоятельной творческой деятельности </a:t>
                      </a:r>
                      <a:endParaRPr lang="ru-RU" sz="1400" dirty="0">
                        <a:effectLst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</a:rPr>
                        <a:t>(изобразительная, музыкальная);  </a:t>
                      </a:r>
                      <a:endParaRPr lang="ru-RU" sz="1400" dirty="0">
                        <a:effectLst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Поет, умеет выполнять танцевальные движения.</a:t>
                      </a:r>
                      <a:endParaRPr lang="ru-RU" sz="1400" dirty="0">
                        <a:effectLst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</a:rPr>
                        <a:t>Сформировано элементарное представление  о народном музыкальном и декоративно-прикладном искусстве, творчестве  композиторов и художников  Башкортостана; </a:t>
                      </a:r>
                      <a:endParaRPr lang="ru-RU" sz="1400" dirty="0">
                        <a:effectLst/>
                      </a:endParaRPr>
                    </a:p>
                    <a:p>
                      <a:pPr marR="9525" algn="l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ru-RU" sz="1400" kern="50" dirty="0">
                          <a:effectLst/>
                        </a:rPr>
                        <a:t> Понимает и эмоционально воспринимает произведения  художников и композиторов Башкортостана и Кармаскалинского района 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65" marR="40965" marT="25414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11663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 (обязательная часть и часть формируемая участниками образовательных отношений)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472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8136904" cy="5505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525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Для </a:t>
            </a: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реализации  задач области « Художественно-эстетическое  развитие»  используются следующие парциональные программы  и технологии:  </a:t>
            </a:r>
            <a:endParaRPr lang="ru-RU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Комарова  </a:t>
            </a: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Т.С. Изобразительная деятельность в детском саду «Мозаика-Синтез» 2014 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Куцакова Л.В. Коструирование из строительного материала «Мозаика-Синтез» </a:t>
            </a:r>
            <a:r>
              <a:rPr lang="ru-RU" sz="16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2014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Arial Unicode MS"/>
                <a:cs typeface="Times New Roman" pitchFamily="18" charset="0"/>
              </a:rPr>
              <a:t>Для реализаии нетрадиционного подхода по изодеятельности используется</a:t>
            </a: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Швайко Г.С. Занятия по изобразительной деятельности в детском саду (средняя, старшая группы). – М.:  Владос, 2001.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Лыкова А.И.Изобразительная деятельность в детском саду Изд.Дом «Цветной мир» 2012</a:t>
            </a:r>
            <a:r>
              <a:rPr lang="ru-RU" sz="16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.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Arial Unicode MS"/>
                <a:cs typeface="Times New Roman" pitchFamily="18" charset="0"/>
              </a:rPr>
              <a:t>В музыкальной деятельности:      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Камертон: программа музыкального образования детей раннего и дошкольного возраста / Э. П. Костина. – 2-е изд. – М.:      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 Петрова В.А. “Малыш”. Программа развития музыкальности у детей раннего возраста (третий год жизни). –. 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Сауко Т.Н., Буренина А.И. Топ-хлоп, малыши: программа музыкально-ритмического воспитания детей 2-3 лет. –, 2001. 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ea typeface="Arial Unicode MS"/>
                <a:cs typeface="Times New Roman" pitchFamily="18" charset="0"/>
              </a:rPr>
              <a:t>Тарасова К.В. , Петрова М.Л. , Рубан Т.Г. Программа развития музыкального восприятия на основе трех видов искусств. – М.:. .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ru-RU" sz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17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20000">
        <p14:pan dir="u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1419</TotalTime>
  <Words>699</Words>
  <Application>Microsoft Office PowerPoint</Application>
  <PresentationFormat>Экран (4:3)</PresentationFormat>
  <Paragraphs>205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ussr1</dc:creator>
  <cp:lastModifiedBy>ussr1</cp:lastModifiedBy>
  <cp:revision>97</cp:revision>
  <dcterms:created xsi:type="dcterms:W3CDTF">2015-02-06T06:01:39Z</dcterms:created>
  <dcterms:modified xsi:type="dcterms:W3CDTF">2022-03-02T05:33:17Z</dcterms:modified>
</cp:coreProperties>
</file>